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61" r:id="rId5"/>
    <p:sldId id="262" r:id="rId6"/>
    <p:sldId id="263" r:id="rId7"/>
    <p:sldId id="264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B7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395" y="2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64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6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564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072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66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8" name="標題 7">
            <a:extLst>
              <a:ext uri="{FF2B5EF4-FFF2-40B4-BE49-F238E27FC236}">
                <a16:creationId xmlns:a16="http://schemas.microsoft.com/office/drawing/2014/main" id="{01D861B1-C78F-595E-2B9E-EC88669A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9" name="日期版面配置區 8">
            <a:extLst>
              <a:ext uri="{FF2B5EF4-FFF2-40B4-BE49-F238E27FC236}">
                <a16:creationId xmlns:a16="http://schemas.microsoft.com/office/drawing/2014/main" id="{C23D5B7D-3C94-D0E2-5EF8-23F0C6924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10" name="頁尾版面配置區 9">
            <a:extLst>
              <a:ext uri="{FF2B5EF4-FFF2-40B4-BE49-F238E27FC236}">
                <a16:creationId xmlns:a16="http://schemas.microsoft.com/office/drawing/2014/main" id="{BB4BC765-E895-152A-A532-865607DF8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投影片編號版面配置區 10">
            <a:extLst>
              <a:ext uri="{FF2B5EF4-FFF2-40B4-BE49-F238E27FC236}">
                <a16:creationId xmlns:a16="http://schemas.microsoft.com/office/drawing/2014/main" id="{B535A3B5-3EA1-34C7-3D8B-D888E493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97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3027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19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757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8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29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FC389-2A64-4E4E-8D46-A72278A9DCB8}" type="datetimeFigureOut">
              <a:rPr lang="zh-TW" altLang="en-US" smtClean="0"/>
              <a:t>2026/3/19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94622-E067-4A04-BD60-7F6F9FE2AC9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五邊形 9"/>
          <p:cNvSpPr/>
          <p:nvPr userDrawn="1"/>
        </p:nvSpPr>
        <p:spPr>
          <a:xfrm>
            <a:off x="1" y="-1"/>
            <a:ext cx="2533649" cy="447675"/>
          </a:xfrm>
          <a:prstGeom prst="homePlate">
            <a:avLst/>
          </a:prstGeom>
          <a:gradFill flip="none" rotWithShape="1">
            <a:gsLst>
              <a:gs pos="0">
                <a:srgbClr val="23B7A1"/>
              </a:gs>
              <a:gs pos="85000">
                <a:schemeClr val="accent6">
                  <a:lumMod val="45000"/>
                  <a:lumOff val="55000"/>
                </a:schemeClr>
              </a:gs>
              <a:gs pos="92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2875" y="0"/>
            <a:ext cx="2039125" cy="54292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</p:pic>
      <p:sp>
        <p:nvSpPr>
          <p:cNvPr id="12" name="文字方塊 11"/>
          <p:cNvSpPr txBox="1"/>
          <p:nvPr userDrawn="1"/>
        </p:nvSpPr>
        <p:spPr>
          <a:xfrm>
            <a:off x="33337" y="26957"/>
            <a:ext cx="2332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2026</a:t>
            </a: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永續行動方案</a:t>
            </a:r>
          </a:p>
        </p:txBody>
      </p:sp>
    </p:spTree>
    <p:extLst>
      <p:ext uri="{BB962C8B-B14F-4D97-AF65-F5344CB8AC3E}">
        <p14:creationId xmlns:p14="http://schemas.microsoft.com/office/powerpoint/2010/main" val="401955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ngage@mail.nsysu.edu.tw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9A68D-AE37-7236-79E5-D8DBF6F82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857346-A05A-4F7A-035F-C0C3C1B61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計畫書撰寫說明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D683C4-105E-1DB1-42BD-EADD2C901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請依照標題與提示說明進行撰寫。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撰寫內容不限文字、圖表、圖片等形式。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各項目不限頁數，如有需要可自行增加。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檔名請設為「計畫名稱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_2026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永續行動方案計畫書」 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其他權利義務請參照活動公告網頁說明或報名表。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本計劃書請連同報名表，於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5/12(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)24:00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前，郵寄至校責中心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社會實踐組信箱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engage@mail.nsysu.edu.tw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撰寫上有任何疑問，都可洽詢分機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5845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endParaRPr lang="en-US" altLang="zh-TW" dirty="0"/>
          </a:p>
          <a:p>
            <a:pPr marL="514350" indent="-514350">
              <a:buAutoNum type="arabicPeriod"/>
            </a:pPr>
            <a:endParaRPr lang="en-US" altLang="zh-TW" dirty="0"/>
          </a:p>
          <a:p>
            <a:pPr marL="514350" indent="-514350">
              <a:buAutoNum type="arabicPeriod"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2534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七、附錄或參考資料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A7C150-C203-698F-966C-CEE8113F2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無則免附</a:t>
            </a:r>
          </a:p>
        </p:txBody>
      </p:sp>
    </p:spTree>
    <p:extLst>
      <p:ext uri="{BB962C8B-B14F-4D97-AF65-F5344CB8AC3E}">
        <p14:creationId xmlns:p14="http://schemas.microsoft.com/office/powerpoint/2010/main" val="4277770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團隊成員：系級</a:t>
            </a:r>
            <a:r>
              <a:rPr lang="en-US" altLang="zh-TW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名字</a:t>
            </a:r>
            <a:r>
              <a:rPr lang="en-US" altLang="zh-TW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學號</a:t>
            </a:r>
            <a:endParaRPr lang="en-US" altLang="zh-TW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推薦老師：     </a:t>
            </a:r>
          </a:p>
        </p:txBody>
      </p:sp>
    </p:spTree>
    <p:extLst>
      <p:ext uri="{BB962C8B-B14F-4D97-AF65-F5344CB8AC3E}">
        <p14:creationId xmlns:p14="http://schemas.microsoft.com/office/powerpoint/2010/main" val="3238080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簡要計畫核心理念和目標</a:t>
            </a:r>
          </a:p>
        </p:txBody>
      </p:sp>
    </p:spTree>
    <p:extLst>
      <p:ext uri="{BB962C8B-B14F-4D97-AF65-F5344CB8AC3E}">
        <p14:creationId xmlns:p14="http://schemas.microsoft.com/office/powerpoint/2010/main" val="292108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一、計畫背景與動機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379CD13-2530-8F74-9F7C-0F03C4D81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推動這項計畫的起心動念？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希望可以解決什麼問題？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是否有相關背景研究與數據支持上述動機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330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二、目標與具體行動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FBEC077-12A2-C26F-CA81-ADD39884C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計畫的短期與長期目標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行動方案與執行方式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建議可用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5W1H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進行說明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5724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三、預期影響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2D955D3-8B38-B6A3-7A69-4F7292053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這項計畫將有哪些利害關係人</a:t>
            </a:r>
            <a:r>
              <a:rPr lang="en-US" altLang="zh-TW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可包含人、事、物、環境</a:t>
            </a:r>
            <a:r>
              <a:rPr lang="en-US" altLang="zh-TW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預計將對於他們產生哪些影響</a:t>
            </a:r>
            <a:r>
              <a:rPr lang="en-US" altLang="zh-TW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會用哪些方式來評估產生的影響與成效</a:t>
            </a:r>
            <a:r>
              <a:rPr lang="en-US" altLang="zh-TW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085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四、執行期程規劃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BA91779-0824-6858-BE75-BBF7CD545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執行期間：</a:t>
            </a:r>
            <a:r>
              <a:rPr lang="en-US" altLang="zh-TW" dirty="0"/>
              <a:t>2026/06-2027/04</a:t>
            </a:r>
            <a:r>
              <a:rPr lang="zh-TW" altLang="en-US" dirty="0"/>
              <a:t>，不限執行期間與長度，但須於</a:t>
            </a:r>
            <a:r>
              <a:rPr lang="en-US" altLang="zh-TW" dirty="0"/>
              <a:t>2027</a:t>
            </a:r>
            <a:r>
              <a:rPr lang="zh-TW" altLang="en-US" dirty="0"/>
              <a:t>年五月份前執行完畢，或產出階段成果</a:t>
            </a:r>
            <a:endParaRPr lang="en-US" altLang="zh-TW" dirty="0"/>
          </a:p>
          <a:p>
            <a:r>
              <a:rPr lang="zh-TW" altLang="en-US" dirty="0"/>
              <a:t>請以甘特圖表示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9771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五、風險評估及因應對策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9C3751-767C-EDBB-5301-1D333C300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預估執行過程可能會遭遇哪些困難，有什麼因應對策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9171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六、經費規劃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A1BB1A8-95D6-C438-D4B8-78C0A8FA4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50975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每項計畫補助上限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30,000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元，可包含人事執行費、材料費、活動費、印刷、交通費等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經費表可參考下列格式</a:t>
            </a:r>
          </a:p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08FD7F13-C657-801D-F81E-9B02CC23C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383940"/>
              </p:ext>
            </p:extLst>
          </p:nvPr>
        </p:nvGraphicFramePr>
        <p:xfrm>
          <a:off x="923925" y="3411537"/>
          <a:ext cx="10315576" cy="28758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63115">
                  <a:extLst>
                    <a:ext uri="{9D8B030D-6E8A-4147-A177-3AD203B41FA5}">
                      <a16:colId xmlns:a16="http://schemas.microsoft.com/office/drawing/2014/main" val="328643040"/>
                    </a:ext>
                  </a:extLst>
                </a:gridCol>
                <a:gridCol w="958976">
                  <a:extLst>
                    <a:ext uri="{9D8B030D-6E8A-4147-A177-3AD203B41FA5}">
                      <a16:colId xmlns:a16="http://schemas.microsoft.com/office/drawing/2014/main" val="2887786559"/>
                    </a:ext>
                  </a:extLst>
                </a:gridCol>
                <a:gridCol w="1146532">
                  <a:extLst>
                    <a:ext uri="{9D8B030D-6E8A-4147-A177-3AD203B41FA5}">
                      <a16:colId xmlns:a16="http://schemas.microsoft.com/office/drawing/2014/main" val="990527488"/>
                    </a:ext>
                  </a:extLst>
                </a:gridCol>
                <a:gridCol w="1223610">
                  <a:extLst>
                    <a:ext uri="{9D8B030D-6E8A-4147-A177-3AD203B41FA5}">
                      <a16:colId xmlns:a16="http://schemas.microsoft.com/office/drawing/2014/main" val="3654936282"/>
                    </a:ext>
                  </a:extLst>
                </a:gridCol>
                <a:gridCol w="4923343">
                  <a:extLst>
                    <a:ext uri="{9D8B030D-6E8A-4147-A177-3AD203B41FA5}">
                      <a16:colId xmlns:a16="http://schemas.microsoft.com/office/drawing/2014/main" val="305911953"/>
                    </a:ext>
                  </a:extLst>
                </a:gridCol>
              </a:tblGrid>
              <a:tr h="410830"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內容與用途說明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157900"/>
                  </a:ext>
                </a:extLst>
              </a:tr>
              <a:tr h="41083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609778"/>
                  </a:ext>
                </a:extLst>
              </a:tr>
              <a:tr h="41083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827017"/>
                  </a:ext>
                </a:extLst>
              </a:tr>
              <a:tr h="41083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383480"/>
                  </a:ext>
                </a:extLst>
              </a:tr>
              <a:tr h="41083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772879"/>
                  </a:ext>
                </a:extLst>
              </a:tr>
              <a:tr h="410830"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712317"/>
                  </a:ext>
                </a:extLst>
              </a:tr>
              <a:tr h="410830">
                <a:tc>
                  <a:txBody>
                    <a:bodyPr/>
                    <a:lstStyle/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477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052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351</Words>
  <Application>Microsoft Office PowerPoint</Application>
  <PresentationFormat>寬螢幕</PresentationFormat>
  <Paragraphs>41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微軟正黑體</vt:lpstr>
      <vt:lpstr>Arial</vt:lpstr>
      <vt:lpstr>Calibri</vt:lpstr>
      <vt:lpstr>Calibri Light</vt:lpstr>
      <vt:lpstr>Office 佈景主題</vt:lpstr>
      <vt:lpstr>計畫書撰寫說明</vt:lpstr>
      <vt:lpstr>計畫名稱</vt:lpstr>
      <vt:lpstr>簡要計畫核心理念和目標</vt:lpstr>
      <vt:lpstr>一、計畫背景與動機</vt:lpstr>
      <vt:lpstr>二、目標與具體行動</vt:lpstr>
      <vt:lpstr>三、預期影響</vt:lpstr>
      <vt:lpstr>四、執行期程規劃</vt:lpstr>
      <vt:lpstr>五、風險評估及因應對策</vt:lpstr>
      <vt:lpstr>六、經費規劃</vt:lpstr>
      <vt:lpstr>七、附錄或參考資料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團隊計畫名稱</dc:title>
  <dc:creator>sec</dc:creator>
  <cp:lastModifiedBy>vivien su</cp:lastModifiedBy>
  <cp:revision>17</cp:revision>
  <dcterms:created xsi:type="dcterms:W3CDTF">2025-03-26T07:10:18Z</dcterms:created>
  <dcterms:modified xsi:type="dcterms:W3CDTF">2026-03-19T01:05:29Z</dcterms:modified>
</cp:coreProperties>
</file>