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4" roundtripDataSignature="AMtx7mjLfYAutli/7w8Bfxt3c4LxSoGR6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164" y="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customschemas.google.com/relationships/presentationmetadata" Target="metadata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榆芮 林" userId="8068e55cc9824991" providerId="LiveId" clId="{3D0DD836-43B0-4D93-ACF2-1372ECA12586}"/>
    <pc:docChg chg="modSld">
      <pc:chgData name="榆芮 林" userId="8068e55cc9824991" providerId="LiveId" clId="{3D0DD836-43B0-4D93-ACF2-1372ECA12586}" dt="2021-09-17T14:58:07.459" v="69" actId="1076"/>
      <pc:docMkLst>
        <pc:docMk/>
      </pc:docMkLst>
      <pc:sldChg chg="modSp mod">
        <pc:chgData name="榆芮 林" userId="8068e55cc9824991" providerId="LiveId" clId="{3D0DD836-43B0-4D93-ACF2-1372ECA12586}" dt="2021-09-17T14:58:07.459" v="69" actId="1076"/>
        <pc:sldMkLst>
          <pc:docMk/>
          <pc:sldMk cId="0" sldId="256"/>
        </pc:sldMkLst>
        <pc:spChg chg="mod">
          <ac:chgData name="榆芮 林" userId="8068e55cc9824991" providerId="LiveId" clId="{3D0DD836-43B0-4D93-ACF2-1372ECA12586}" dt="2021-09-17T14:58:07.459" v="69" actId="1076"/>
          <ac:spMkLst>
            <pc:docMk/>
            <pc:sldMk cId="0" sldId="256"/>
            <ac:spMk id="6" creationId="{25838586-B163-4BF3-A96A-35937DAD0C3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3" name="Google Shape;9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投影片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0"/>
          <p:cNvSpPr txBox="1"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0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10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0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0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直排文字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9"/>
          <p:cNvSpPr txBox="1">
            <a:spLocks noGrp="1"/>
          </p:cNvSpPr>
          <p:nvPr>
            <p:ph type="body" idx="1"/>
          </p:nvPr>
        </p:nvSpPr>
        <p:spPr>
          <a:xfrm rot="5400000">
            <a:off x="2874764" y="-1217413"/>
            <a:ext cx="339447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9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9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直排標題及文字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>
            <a:spLocks noGrp="1"/>
          </p:cNvSpPr>
          <p:nvPr>
            <p:ph type="title"/>
          </p:nvPr>
        </p:nvSpPr>
        <p:spPr>
          <a:xfrm rot="5400000">
            <a:off x="5463778" y="1371601"/>
            <a:ext cx="4388644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body" idx="1"/>
          </p:nvPr>
        </p:nvSpPr>
        <p:spPr>
          <a:xfrm rot="5400000">
            <a:off x="1272778" y="-609599"/>
            <a:ext cx="4388644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0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0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0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物件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DFKai-SB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1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1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1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1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區段標題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2"/>
          <p:cNvSpPr txBox="1"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DFKai-SB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2"/>
          <p:cNvSpPr txBox="1"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2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2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2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兩項物件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3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13"/>
          <p:cNvSpPr txBox="1">
            <a:spLocks noGrp="1"/>
          </p:cNvSpPr>
          <p:nvPr>
            <p:ph type="body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13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3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3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對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DFKai-SB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4"/>
          <p:cNvSpPr txBox="1"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4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14"/>
          <p:cNvSpPr txBox="1">
            <a:spLocks noGrp="1"/>
          </p:cNvSpPr>
          <p:nvPr>
            <p:ph type="body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4"/>
          <p:cNvSpPr txBox="1">
            <a:spLocks noGrp="1"/>
          </p:cNvSpPr>
          <p:nvPr>
            <p:ph type="body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14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4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4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只有標題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5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5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5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空白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6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6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6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標題的內容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7"/>
          <p:cNvSpPr txBox="1"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DFKai-SB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7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7"/>
          <p:cNvSpPr txBox="1">
            <a:spLocks noGrp="1"/>
          </p:cNvSpPr>
          <p:nvPr>
            <p:ph type="body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17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7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7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標題的圖片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8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DFKai-SB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8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defRPr>
            </a:lvl9pPr>
          </a:lstStyle>
          <a:p>
            <a:endParaRPr/>
          </a:p>
        </p:txBody>
      </p:sp>
      <p:sp>
        <p:nvSpPr>
          <p:cNvPr id="68" name="Google Shape;68;p18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8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8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8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DFKai-SB"/>
              <a:buNone/>
              <a:defRPr sz="4400" b="0" i="0" u="none" strike="noStrike" cap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9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defRPr>
            </a:lvl9pPr>
          </a:lstStyle>
          <a:p>
            <a:endParaRPr/>
          </a:p>
        </p:txBody>
      </p:sp>
      <p:sp>
        <p:nvSpPr>
          <p:cNvPr id="12" name="Google Shape;12;p9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DFKai-SB"/>
                <a:ea typeface="DFKai-SB"/>
                <a:cs typeface="DFKai-SB"/>
                <a:sym typeface="DFKai-SB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defRPr>
            </a:lvl9pPr>
          </a:lstStyle>
          <a:p>
            <a:endParaRPr/>
          </a:p>
        </p:txBody>
      </p:sp>
      <p:sp>
        <p:nvSpPr>
          <p:cNvPr id="13" name="Google Shape;13;p9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DFKai-SB"/>
                <a:ea typeface="DFKai-SB"/>
                <a:cs typeface="DFKai-SB"/>
                <a:sym typeface="DFKai-SB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defRPr>
            </a:lvl9pPr>
          </a:lstStyle>
          <a:p>
            <a:endParaRPr/>
          </a:p>
        </p:txBody>
      </p:sp>
      <p:sp>
        <p:nvSpPr>
          <p:cNvPr id="14" name="Google Shape;14;p9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DFKai-SB"/>
                <a:ea typeface="DFKai-SB"/>
                <a:cs typeface="DFKai-SB"/>
                <a:sym typeface="DFKai-SB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DFKai-SB"/>
                <a:ea typeface="DFKai-SB"/>
                <a:cs typeface="DFKai-SB"/>
                <a:sym typeface="DFKai-SB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DFKai-SB"/>
                <a:ea typeface="DFKai-SB"/>
                <a:cs typeface="DFKai-SB"/>
                <a:sym typeface="DFKai-SB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DFKai-SB"/>
                <a:ea typeface="DFKai-SB"/>
                <a:cs typeface="DFKai-SB"/>
                <a:sym typeface="DFKai-SB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DFKai-SB"/>
                <a:ea typeface="DFKai-SB"/>
                <a:cs typeface="DFKai-SB"/>
                <a:sym typeface="DFKai-SB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DFKai-SB"/>
                <a:ea typeface="DFKai-SB"/>
                <a:cs typeface="DFKai-SB"/>
                <a:sym typeface="DFKai-SB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DFKai-SB"/>
                <a:ea typeface="DFKai-SB"/>
                <a:cs typeface="DFKai-SB"/>
                <a:sym typeface="DFKai-SB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DFKai-SB"/>
                <a:ea typeface="DFKai-SB"/>
                <a:cs typeface="DFKai-SB"/>
                <a:sym typeface="DFKai-SB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DFKai-SB"/>
                <a:ea typeface="DFKai-SB"/>
                <a:cs typeface="DFKai-SB"/>
                <a:sym typeface="DFKai-SB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>
            <a:spLocks noGrp="1"/>
          </p:cNvSpPr>
          <p:nvPr>
            <p:ph type="ctrTitle"/>
          </p:nvPr>
        </p:nvSpPr>
        <p:spPr>
          <a:xfrm>
            <a:off x="685800" y="300965"/>
            <a:ext cx="7772400" cy="2169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zh-TW" altLang="en-US" sz="3100" dirty="0"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  <a:sym typeface="Microsoft JhengHei"/>
              </a:rPr>
              <a:t>「</a:t>
            </a:r>
            <a:r>
              <a:rPr lang="zh-TW" altLang="en-US" sz="3100" dirty="0">
                <a:latin typeface="Microsoft JhengHei"/>
                <a:ea typeface="Microsoft JhengHei"/>
                <a:cs typeface="Microsoft JhengHei"/>
                <a:sym typeface="Microsoft JhengHei"/>
              </a:rPr>
              <a:t>藝企公益 </a:t>
            </a:r>
            <a:r>
              <a:rPr lang="zh-TW" altLang="en-US" sz="3100" dirty="0"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  <a:sym typeface="Microsoft JhengHei"/>
              </a:rPr>
              <a:t>」</a:t>
            </a:r>
            <a:br>
              <a:rPr lang="zh-TW" altLang="en-US" sz="3100" dirty="0">
                <a:latin typeface="Microsoft JhengHei"/>
                <a:ea typeface="Microsoft JhengHei"/>
                <a:cs typeface="Microsoft JhengHei"/>
                <a:sym typeface="Microsoft JhengHei"/>
              </a:rPr>
            </a:br>
            <a:r>
              <a:rPr lang="zh-TW" altLang="en-US" sz="3100" dirty="0">
                <a:latin typeface="Microsoft JhengHei"/>
                <a:ea typeface="Microsoft JhengHei"/>
                <a:cs typeface="Microsoft JhengHei"/>
                <a:sym typeface="Microsoft JhengHei"/>
              </a:rPr>
              <a:t>藝術與公益結合獎勵媒合計畫</a:t>
            </a:r>
            <a:br>
              <a:rPr lang="zh-TW" dirty="0">
                <a:latin typeface="Microsoft JhengHei"/>
                <a:ea typeface="Microsoft JhengHei"/>
                <a:cs typeface="Microsoft JhengHei"/>
                <a:sym typeface="Microsoft JhengHei"/>
              </a:rPr>
            </a:br>
            <a:r>
              <a:rPr lang="zh-TW" dirty="0">
                <a:latin typeface="Microsoft JhengHei"/>
                <a:ea typeface="Microsoft JhengHei"/>
                <a:cs typeface="Microsoft JhengHei"/>
                <a:sym typeface="Microsoft JhengHei"/>
              </a:rPr>
              <a:t>執行計畫簡報</a:t>
            </a:r>
            <a:endParaRPr sz="4000" dirty="0"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89" name="Google Shape;89;p1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zh-TW" dirty="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團體/個人名稱：</a:t>
            </a:r>
            <a:endParaRPr dirty="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zh-TW" dirty="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計畫名稱：</a:t>
            </a:r>
            <a:endParaRPr dirty="0"/>
          </a:p>
        </p:txBody>
      </p:sp>
      <p:sp>
        <p:nvSpPr>
          <p:cNvPr id="90" name="Google Shape;90;p1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/>
              <a:t>1</a:t>
            </a:fld>
            <a:endParaRPr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25838586-B163-4BF3-A96A-35937DAD0C39}"/>
              </a:ext>
            </a:extLst>
          </p:cNvPr>
          <p:cNvSpPr txBox="1"/>
          <p:nvPr/>
        </p:nvSpPr>
        <p:spPr>
          <a:xfrm>
            <a:off x="457200" y="4210110"/>
            <a:ext cx="750889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1200" dirty="0"/>
              <a:t>主辦單位：國立中山大學社會實踐與發展研究中心</a:t>
            </a:r>
          </a:p>
          <a:p>
            <a:r>
              <a:rPr lang="zh-TW" altLang="en-US" sz="1200" dirty="0"/>
              <a:t>共同主辦：財團法人桃園市廣藝基金會、財團法人和樂文化基金會、財團法人陳啟川先生文教基金會</a:t>
            </a:r>
          </a:p>
          <a:p>
            <a:r>
              <a:rPr lang="zh-TW" altLang="en-US" sz="1200" dirty="0"/>
              <a:t>協辦單位：國立中山大學藝術管理與創業研究所、國立中山大學</a:t>
            </a:r>
            <a:r>
              <a:rPr lang="en-US" altLang="zh-TW" sz="1200" dirty="0"/>
              <a:t>USR</a:t>
            </a:r>
            <a:r>
              <a:rPr lang="zh-TW" altLang="en-US" sz="1200" dirty="0"/>
              <a:t>「產學合創</a:t>
            </a:r>
            <a:r>
              <a:rPr lang="en-US" altLang="zh-TW" sz="1200" dirty="0"/>
              <a:t>‧</a:t>
            </a:r>
            <a:r>
              <a:rPr lang="zh-TW" altLang="en-US" sz="1200" dirty="0"/>
              <a:t>在地共融」計畫</a:t>
            </a:r>
            <a:endParaRPr lang="en-US" altLang="zh-TW" sz="1200" dirty="0"/>
          </a:p>
          <a:p>
            <a:r>
              <a:rPr lang="zh-TW" altLang="en-US" sz="1200" dirty="0"/>
              <a:t>                  財團法人高雄市藝起文化基金會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Microsoft JhengHei"/>
              <a:buNone/>
            </a:pPr>
            <a:r>
              <a:rPr lang="zh-TW" dirty="0">
                <a:latin typeface="Microsoft JhengHei"/>
                <a:ea typeface="Microsoft JhengHei"/>
                <a:cs typeface="Microsoft JhengHei"/>
                <a:sym typeface="Microsoft JhengHei"/>
              </a:rPr>
              <a:t>目錄</a:t>
            </a:r>
            <a:endParaRPr dirty="0"/>
          </a:p>
        </p:txBody>
      </p:sp>
      <p:sp>
        <p:nvSpPr>
          <p:cNvPr id="97" name="Google Shape;97;p2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514350" lvl="0" indent="-5143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DFKai-SB"/>
              <a:buAutoNum type="arabicPeriod"/>
            </a:pPr>
            <a:r>
              <a:rPr lang="zh-TW" dirty="0">
                <a:latin typeface="Microsoft JhengHei"/>
                <a:ea typeface="Microsoft JhengHei"/>
                <a:cs typeface="Microsoft JhengHei"/>
                <a:sym typeface="Microsoft JhengHei"/>
              </a:rPr>
              <a:t>團隊/個人簡介</a:t>
            </a:r>
            <a:endParaRPr dirty="0"/>
          </a:p>
          <a:p>
            <a:pPr marL="514350" indent="-514350">
              <a:spcBef>
                <a:spcPts val="640"/>
              </a:spcBef>
              <a:buSzPts val="3200"/>
              <a:buFont typeface="DFKai-SB"/>
              <a:buAutoNum type="arabicPeriod"/>
            </a:pPr>
            <a:r>
              <a:rPr lang="zh-TW" altLang="en-US" dirty="0">
                <a:latin typeface="Microsoft JhengHei"/>
                <a:ea typeface="Microsoft JhengHei"/>
                <a:cs typeface="Microsoft JhengHei"/>
                <a:sym typeface="Microsoft JhengHei"/>
              </a:rPr>
              <a:t>目標受眾</a:t>
            </a:r>
          </a:p>
          <a:p>
            <a:pPr marL="514350" lvl="0" indent="-5143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DFKai-SB"/>
              <a:buAutoNum type="arabicPeriod"/>
            </a:pPr>
            <a:r>
              <a:rPr lang="zh-TW" dirty="0">
                <a:latin typeface="Microsoft JhengHei"/>
                <a:ea typeface="Microsoft JhengHei"/>
                <a:cs typeface="Microsoft JhengHei"/>
                <a:sym typeface="Microsoft JhengHei"/>
              </a:rPr>
              <a:t>計畫說明</a:t>
            </a:r>
            <a:endParaRPr dirty="0"/>
          </a:p>
          <a:p>
            <a:pPr marL="514350" lvl="0" indent="-5143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DFKai-SB"/>
              <a:buAutoNum type="arabicPeriod"/>
            </a:pPr>
            <a:r>
              <a:rPr lang="zh-TW" altLang="en-US" dirty="0">
                <a:latin typeface="Microsoft JhengHei"/>
                <a:ea typeface="Microsoft JhengHei"/>
                <a:cs typeface="Microsoft JhengHei"/>
                <a:sym typeface="Microsoft JhengHei"/>
              </a:rPr>
              <a:t>預期效益</a:t>
            </a:r>
            <a:endParaRPr dirty="0"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514350" lvl="0" indent="-5143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DFKai-SB"/>
              <a:buAutoNum type="arabicPeriod"/>
            </a:pPr>
            <a:r>
              <a:rPr lang="zh-TW" dirty="0">
                <a:latin typeface="Microsoft JhengHei"/>
                <a:ea typeface="Microsoft JhengHei"/>
                <a:cs typeface="Microsoft JhengHei"/>
                <a:sym typeface="Microsoft JhengHei"/>
              </a:rPr>
              <a:t>預算規劃</a:t>
            </a:r>
            <a:endParaRPr lang="en-US" altLang="zh-TW" dirty="0"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514350" lvl="0" indent="-5143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DFKai-SB"/>
              <a:buAutoNum type="arabicPeriod"/>
            </a:pPr>
            <a:r>
              <a:rPr lang="zh-TW" altLang="en-US" dirty="0">
                <a:latin typeface="Microsoft JhengHei"/>
                <a:ea typeface="Microsoft JhengHei"/>
                <a:cs typeface="Microsoft JhengHei"/>
                <a:sym typeface="Microsoft JhengHei"/>
              </a:rPr>
              <a:t>報名團隊基本資料表</a:t>
            </a:r>
            <a:endParaRPr dirty="0"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98" name="Google Shape;98;p2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</a:pPr>
            <a:r>
              <a:rPr lang="en-US" altLang="zh-TW" sz="3600" dirty="0">
                <a:latin typeface="Microsoft JhengHei"/>
                <a:ea typeface="Microsoft JhengHei"/>
                <a:cs typeface="Microsoft JhengHei"/>
                <a:sym typeface="Microsoft JhengHei"/>
              </a:rPr>
              <a:t>1.</a:t>
            </a:r>
            <a:r>
              <a:rPr lang="zh-TW" altLang="en-US" sz="3600" dirty="0">
                <a:latin typeface="Microsoft JhengHei"/>
                <a:ea typeface="Microsoft JhengHei"/>
                <a:cs typeface="Microsoft JhengHei"/>
                <a:sym typeface="Microsoft JhengHei"/>
              </a:rPr>
              <a:t> </a:t>
            </a:r>
            <a:r>
              <a:rPr lang="zh-TW" sz="3600" dirty="0">
                <a:latin typeface="Microsoft JhengHei"/>
                <a:ea typeface="Microsoft JhengHei"/>
                <a:cs typeface="Microsoft JhengHei"/>
                <a:sym typeface="Microsoft JhengHei"/>
              </a:rPr>
              <a:t>團隊/個人簡介</a:t>
            </a:r>
            <a:endParaRPr dirty="0"/>
          </a:p>
        </p:txBody>
      </p:sp>
      <p:sp>
        <p:nvSpPr>
          <p:cNvPr id="104" name="Google Shape;104;p3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zh-TW" sz="2400" dirty="0">
                <a:latin typeface="Microsoft JhengHei"/>
                <a:ea typeface="Microsoft JhengHei"/>
                <a:cs typeface="Microsoft JhengHei"/>
                <a:sym typeface="Microsoft JhengHei"/>
              </a:rPr>
              <a:t>（提供團隊/個人簡介</a:t>
            </a:r>
            <a:r>
              <a:rPr lang="zh-TW" altLang="en-US" sz="2400" dirty="0">
                <a:latin typeface="Microsoft JhengHei"/>
                <a:ea typeface="Microsoft JhengHei"/>
                <a:cs typeface="Microsoft JhengHei"/>
                <a:sym typeface="Microsoft JhengHei"/>
              </a:rPr>
              <a:t>，如有相關公益參與之經歷與實作案例，可進行列舉，請</a:t>
            </a:r>
            <a:r>
              <a:rPr lang="en-US" altLang="zh-TW" sz="2400" dirty="0">
                <a:latin typeface="Microsoft JhengHei"/>
                <a:ea typeface="Microsoft JhengHei"/>
                <a:cs typeface="Microsoft JhengHei"/>
                <a:sym typeface="Microsoft JhengHei"/>
              </a:rPr>
              <a:t>2</a:t>
            </a:r>
            <a:r>
              <a:rPr lang="zh-TW" altLang="en-US" sz="2400" dirty="0">
                <a:latin typeface="Microsoft JhengHei"/>
                <a:ea typeface="Microsoft JhengHei"/>
                <a:cs typeface="Microsoft JhengHei"/>
                <a:sym typeface="Microsoft JhengHei"/>
              </a:rPr>
              <a:t>頁內說明之。</a:t>
            </a:r>
            <a:r>
              <a:rPr lang="zh-TW" sz="2400" dirty="0">
                <a:latin typeface="Microsoft JhengHei"/>
                <a:ea typeface="Microsoft JhengHei"/>
                <a:cs typeface="Microsoft JhengHei"/>
                <a:sym typeface="Microsoft JhengHei"/>
              </a:rPr>
              <a:t>）</a:t>
            </a:r>
            <a:endParaRPr dirty="0"/>
          </a:p>
        </p:txBody>
      </p:sp>
      <p:sp>
        <p:nvSpPr>
          <p:cNvPr id="105" name="Google Shape;105;p3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</a:pPr>
            <a:r>
              <a:rPr lang="en-US" altLang="zh-TW" sz="3600" dirty="0">
                <a:latin typeface="Microsoft JhengHei"/>
                <a:ea typeface="Microsoft JhengHei"/>
                <a:cs typeface="Microsoft JhengHei"/>
                <a:sym typeface="Microsoft JhengHei"/>
              </a:rPr>
              <a:t>2.</a:t>
            </a:r>
            <a:r>
              <a:rPr lang="zh-TW" altLang="en-US" sz="3600" dirty="0">
                <a:latin typeface="Microsoft JhengHei"/>
                <a:ea typeface="Microsoft JhengHei"/>
                <a:cs typeface="Microsoft JhengHei"/>
                <a:sym typeface="Microsoft JhengHei"/>
              </a:rPr>
              <a:t> </a:t>
            </a:r>
            <a:r>
              <a:rPr lang="zh-TW" sz="3600" dirty="0">
                <a:latin typeface="Microsoft JhengHei"/>
                <a:ea typeface="Microsoft JhengHei"/>
                <a:cs typeface="Microsoft JhengHei"/>
                <a:sym typeface="Microsoft JhengHei"/>
              </a:rPr>
              <a:t>目標受眾</a:t>
            </a:r>
            <a:endParaRPr sz="3600" dirty="0"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18" name="Google Shape;118;p5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ingdings" panose="05000000000000000000" pitchFamily="2" charset="2"/>
              <a:buChar char="n"/>
            </a:pPr>
            <a:r>
              <a:rPr lang="zh-TW" altLang="en-US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這項計畫是為了那些族群所規劃？</a:t>
            </a:r>
            <a:r>
              <a:rPr lang="en-US" altLang="zh-TW" sz="1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如學生、社區民眾、長者、新住民、弱勢團體</a:t>
            </a:r>
            <a:r>
              <a:rPr lang="en-US" altLang="zh-TW" sz="1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......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en-US" altLang="zh-TW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ingdings" panose="05000000000000000000" pitchFamily="2" charset="2"/>
              <a:buChar char="n"/>
            </a:pPr>
            <a:endParaRPr lang="en-US" altLang="zh-TW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>
              <a:spcBef>
                <a:spcPts val="0"/>
              </a:spcBef>
              <a:buSzPts val="2400"/>
              <a:buFont typeface="Wingdings" panose="05000000000000000000" pitchFamily="2" charset="2"/>
              <a:buChar char="n"/>
            </a:pPr>
            <a:r>
              <a:rPr lang="zh-TW" altLang="en-US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是針對這些族群的什麼需求而設計？</a:t>
            </a:r>
            <a:endParaRPr lang="en-US" altLang="zh-TW" sz="24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spcBef>
                <a:spcPts val="0"/>
              </a:spcBef>
              <a:buSzPts val="2400"/>
              <a:buNone/>
            </a:pPr>
            <a:r>
              <a:rPr lang="zh-TW" altLang="en-US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（請</a:t>
            </a:r>
            <a:r>
              <a:rPr lang="en-US" altLang="zh-TW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2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頁內說明之）</a:t>
            </a:r>
            <a:endParaRPr lang="en-US" altLang="zh-TW" sz="24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9" name="Google Shape;119;p5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</a:pPr>
            <a:r>
              <a:rPr lang="en-US" altLang="zh-TW" sz="3600" dirty="0">
                <a:latin typeface="Microsoft JhengHei"/>
                <a:ea typeface="Microsoft JhengHei"/>
                <a:cs typeface="Microsoft JhengHei"/>
                <a:sym typeface="Microsoft JhengHei"/>
              </a:rPr>
              <a:t>3.</a:t>
            </a:r>
            <a:r>
              <a:rPr lang="zh-TW" altLang="en-US" sz="3600" dirty="0">
                <a:latin typeface="Microsoft JhengHei"/>
                <a:ea typeface="Microsoft JhengHei"/>
                <a:cs typeface="Microsoft JhengHei"/>
                <a:sym typeface="Microsoft JhengHei"/>
              </a:rPr>
              <a:t> </a:t>
            </a:r>
            <a:r>
              <a:rPr lang="zh-TW" sz="3600" dirty="0">
                <a:latin typeface="Microsoft JhengHei"/>
                <a:ea typeface="Microsoft JhengHei"/>
                <a:cs typeface="Microsoft JhengHei"/>
                <a:sym typeface="Microsoft JhengHei"/>
              </a:rPr>
              <a:t>計畫說明</a:t>
            </a:r>
            <a:endParaRPr dirty="0"/>
          </a:p>
        </p:txBody>
      </p:sp>
      <p:sp>
        <p:nvSpPr>
          <p:cNvPr id="111" name="Google Shape;111;p4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簡述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ingdings" panose="05000000000000000000" pitchFamily="2" charset="2"/>
              <a:buChar char="n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計畫概念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ingdings" panose="05000000000000000000" pitchFamily="2" charset="2"/>
              <a:buChar char="n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執行方式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ingdings" panose="05000000000000000000" pitchFamily="2" charset="2"/>
              <a:buChar char="n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計畫期程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頁內說明之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2" name="Google Shape;112;p4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/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742950" lvl="0" indent="-7429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DFKai-SB"/>
              <a:buAutoNum type="arabicPeriod" startAt="4"/>
            </a:pPr>
            <a:r>
              <a:rPr lang="zh-TW" altLang="en-US" sz="3600" dirty="0">
                <a:latin typeface="Microsoft JhengHei"/>
                <a:ea typeface="Microsoft JhengHei"/>
                <a:cs typeface="Microsoft JhengHei"/>
                <a:sym typeface="Microsoft JhengHei"/>
              </a:rPr>
              <a:t>預期效益</a:t>
            </a:r>
            <a:endParaRPr sz="3600" dirty="0"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25" name="Google Shape;125;p6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ingdings" panose="05000000000000000000" pitchFamily="2" charset="2"/>
              <a:buChar char="n"/>
            </a:pPr>
            <a:r>
              <a:rPr lang="zh-TW" altLang="en-US" sz="2400" dirty="0">
                <a:latin typeface="Microsoft JhengHei"/>
                <a:ea typeface="Microsoft JhengHei"/>
                <a:cs typeface="Microsoft JhengHei"/>
                <a:sym typeface="Microsoft JhengHei"/>
              </a:rPr>
              <a:t>預計將有多少受眾參與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  <a:sym typeface="Microsoft JhengHei"/>
              </a:rPr>
              <a:t>？</a:t>
            </a:r>
            <a:endParaRPr lang="en-US" altLang="zh-TW" sz="2400" dirty="0"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34290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ingdings" panose="05000000000000000000" pitchFamily="2" charset="2"/>
              <a:buChar char="n"/>
            </a:pPr>
            <a:r>
              <a:rPr lang="zh-TW" altLang="en-US" sz="2400" dirty="0">
                <a:latin typeface="Microsoft JhengHei"/>
                <a:ea typeface="Microsoft JhengHei"/>
                <a:cs typeface="Microsoft JhengHei"/>
                <a:sym typeface="Microsoft JhengHei"/>
              </a:rPr>
              <a:t>對於目標受眾帶來什麼樣的效益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  <a:sym typeface="Microsoft JhengHei"/>
              </a:rPr>
              <a:t>？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  <a:cs typeface="Microsoft JhengHei"/>
              <a:sym typeface="Microsoft JhengHei"/>
            </a:endParaRPr>
          </a:p>
          <a:p>
            <a:pPr marL="34290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ingdings" panose="05000000000000000000" pitchFamily="2" charset="2"/>
              <a:buChar char="n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  <a:sym typeface="Microsoft JhengHei"/>
              </a:rPr>
              <a:t>創造哪些公益價值？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  <a:cs typeface="Microsoft JhengHei"/>
              <a:sym typeface="Microsoft JhengHe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  <a:sym typeface="Microsoft JhengHei"/>
              </a:rPr>
              <a:t>(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  <a:sym typeface="Microsoft JhengHei"/>
              </a:rPr>
              <a:t>請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  <a:sym typeface="Microsoft JhengHei"/>
              </a:rPr>
              <a:t>2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  <a:sym typeface="Microsoft JhengHei"/>
              </a:rPr>
              <a:t>頁內說明之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  <a:sym typeface="Microsoft JhengHei"/>
              </a:rPr>
              <a:t>)</a:t>
            </a:r>
            <a:endParaRPr sz="2400" dirty="0"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26" name="Google Shape;126;p6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/>
              <a:t>6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742950" lvl="0" indent="-7429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DFKai-SB"/>
              <a:buAutoNum type="arabicPeriod" startAt="5"/>
            </a:pPr>
            <a:r>
              <a:rPr lang="zh-TW" sz="3600">
                <a:latin typeface="Microsoft JhengHei"/>
                <a:ea typeface="Microsoft JhengHei"/>
                <a:cs typeface="Microsoft JhengHei"/>
                <a:sym typeface="Microsoft JhengHei"/>
              </a:rPr>
              <a:t>預算規劃</a:t>
            </a:r>
            <a:endParaRPr sz="3600"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32" name="Google Shape;132;p7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zh-TW" altLang="en-US" sz="2400" dirty="0">
                <a:latin typeface="Microsoft JhengHei"/>
                <a:ea typeface="Microsoft JhengHei"/>
                <a:cs typeface="Microsoft JhengHei"/>
                <a:sym typeface="Microsoft JhengHei"/>
              </a:rPr>
              <a:t>整體計畫的預算規劃</a:t>
            </a:r>
            <a:r>
              <a:rPr lang="en-US" altLang="zh-TW" sz="2400" dirty="0">
                <a:latin typeface="Microsoft JhengHei"/>
                <a:ea typeface="Microsoft JhengHei"/>
                <a:cs typeface="Microsoft JhengHei"/>
                <a:sym typeface="Microsoft JhengHei"/>
              </a:rPr>
              <a:t>(</a:t>
            </a:r>
            <a:r>
              <a:rPr lang="zh-TW" altLang="en-US" sz="2400" dirty="0">
                <a:latin typeface="Microsoft JhengHei"/>
                <a:ea typeface="Microsoft JhengHei"/>
                <a:cs typeface="Microsoft JhengHei"/>
                <a:sym typeface="Microsoft JhengHei"/>
              </a:rPr>
              <a:t>非針對獎勵金</a:t>
            </a:r>
            <a:r>
              <a:rPr lang="en-US" altLang="zh-TW" sz="2400" dirty="0">
                <a:latin typeface="Microsoft JhengHei"/>
                <a:ea typeface="Microsoft JhengHei"/>
                <a:cs typeface="Microsoft JhengHei"/>
                <a:sym typeface="Microsoft JhengHei"/>
              </a:rPr>
              <a:t>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zh-TW" altLang="en-US" sz="2400" dirty="0">
                <a:latin typeface="Microsoft JhengHei"/>
                <a:ea typeface="Microsoft JhengHei"/>
                <a:cs typeface="Microsoft JhengHei"/>
                <a:sym typeface="Microsoft JhengHei"/>
              </a:rPr>
              <a:t>可分為</a:t>
            </a:r>
            <a:endParaRPr lang="en-US" altLang="zh-TW" sz="2400" dirty="0"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34290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ingdings" panose="05000000000000000000" pitchFamily="2" charset="2"/>
              <a:buChar char="n"/>
            </a:pPr>
            <a:r>
              <a:rPr lang="zh-TW" altLang="en-US" sz="2400" dirty="0">
                <a:latin typeface="Microsoft JhengHei"/>
                <a:ea typeface="Microsoft JhengHei"/>
                <a:cs typeface="Microsoft JhengHei"/>
                <a:sym typeface="Microsoft JhengHei"/>
              </a:rPr>
              <a:t>人員費用</a:t>
            </a:r>
            <a:r>
              <a:rPr lang="en-US" altLang="zh-TW" sz="1800" dirty="0">
                <a:latin typeface="Microsoft JhengHei"/>
                <a:ea typeface="Microsoft JhengHei"/>
                <a:cs typeface="Microsoft JhengHei"/>
                <a:sym typeface="Microsoft JhengHei"/>
              </a:rPr>
              <a:t>(</a:t>
            </a:r>
            <a:r>
              <a:rPr lang="zh-TW" altLang="en-US" sz="1800" dirty="0">
                <a:latin typeface="Microsoft JhengHei"/>
                <a:ea typeface="Microsoft JhengHei"/>
                <a:cs typeface="Microsoft JhengHei"/>
                <a:sym typeface="Microsoft JhengHei"/>
              </a:rPr>
              <a:t>如</a:t>
            </a:r>
            <a:r>
              <a:rPr lang="en-US" altLang="zh-TW" sz="1800" dirty="0">
                <a:latin typeface="Microsoft JhengHei"/>
                <a:ea typeface="Microsoft JhengHei"/>
                <a:cs typeface="Microsoft JhengHei"/>
                <a:sym typeface="Microsoft JhengHei"/>
              </a:rPr>
              <a:t>:</a:t>
            </a:r>
            <a:r>
              <a:rPr lang="zh-TW" altLang="en-US" sz="1800" dirty="0">
                <a:latin typeface="Microsoft JhengHei"/>
                <a:ea typeface="Microsoft JhengHei"/>
                <a:cs typeface="Microsoft JhengHei"/>
                <a:sym typeface="Microsoft JhengHei"/>
              </a:rPr>
              <a:t>演出費、工作費、設計費、講師費、行政費</a:t>
            </a:r>
            <a:r>
              <a:rPr lang="en-US" altLang="zh-TW" sz="1800" dirty="0">
                <a:latin typeface="Microsoft JhengHei"/>
                <a:ea typeface="Microsoft JhengHei"/>
                <a:cs typeface="Microsoft JhengHei"/>
                <a:sym typeface="Microsoft JhengHei"/>
              </a:rPr>
              <a:t>…)</a:t>
            </a:r>
            <a:endParaRPr lang="en-US" altLang="zh-TW" sz="2400" dirty="0">
              <a:latin typeface="Microsoft JhengHei"/>
              <a:ea typeface="Microsoft JhengHei"/>
              <a:cs typeface="Microsoft JhengHei"/>
              <a:sym typeface="Microsoft JhengHei"/>
            </a:endParaRPr>
          </a:p>
          <a:p>
            <a:pPr marL="34290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ingdings" panose="05000000000000000000" pitchFamily="2" charset="2"/>
              <a:buChar char="n"/>
            </a:pPr>
            <a:r>
              <a:rPr lang="zh-TW" altLang="en-US" sz="2400" dirty="0">
                <a:latin typeface="Microsoft JhengHei"/>
                <a:ea typeface="Microsoft JhengHei"/>
                <a:cs typeface="Microsoft JhengHei"/>
                <a:sym typeface="Microsoft JhengHei"/>
              </a:rPr>
              <a:t>業務費用</a:t>
            </a:r>
            <a:r>
              <a:rPr lang="en-US" altLang="zh-TW" sz="1800" dirty="0">
                <a:latin typeface="Microsoft JhengHei"/>
                <a:ea typeface="Microsoft JhengHei"/>
                <a:cs typeface="Microsoft JhengHei"/>
                <a:sym typeface="Microsoft JhengHei"/>
              </a:rPr>
              <a:t>(</a:t>
            </a:r>
            <a:r>
              <a:rPr lang="zh-TW" altLang="en-US" sz="1800" dirty="0">
                <a:latin typeface="Microsoft JhengHei"/>
                <a:ea typeface="Microsoft JhengHei"/>
                <a:cs typeface="Microsoft JhengHei"/>
                <a:sym typeface="Microsoft JhengHei"/>
              </a:rPr>
              <a:t>如</a:t>
            </a:r>
            <a:r>
              <a:rPr lang="en-US" altLang="zh-TW" sz="1800" dirty="0">
                <a:latin typeface="Microsoft JhengHei"/>
                <a:ea typeface="Microsoft JhengHei"/>
                <a:cs typeface="Microsoft JhengHei"/>
                <a:sym typeface="Microsoft JhengHei"/>
              </a:rPr>
              <a:t>:</a:t>
            </a:r>
            <a:r>
              <a:rPr lang="zh-TW" altLang="en-US" sz="1800" dirty="0">
                <a:latin typeface="Microsoft JhengHei"/>
                <a:ea typeface="Microsoft JhengHei"/>
                <a:cs typeface="Microsoft JhengHei"/>
                <a:sym typeface="Microsoft JhengHei"/>
              </a:rPr>
              <a:t>器材費、交通費、雜費</a:t>
            </a:r>
            <a:r>
              <a:rPr lang="en-US" altLang="zh-TW" sz="1800" dirty="0">
                <a:latin typeface="Microsoft JhengHei"/>
                <a:ea typeface="Microsoft JhengHei"/>
                <a:cs typeface="Microsoft JhengHei"/>
                <a:sym typeface="Microsoft JhengHei"/>
              </a:rPr>
              <a:t>…)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zh-TW" altLang="en-US" sz="2400" dirty="0">
                <a:latin typeface="Microsoft JhengHei"/>
                <a:ea typeface="Microsoft JhengHei"/>
                <a:cs typeface="Microsoft JhengHei"/>
                <a:sym typeface="Microsoft JhengHei"/>
              </a:rPr>
              <a:t>進行說明</a:t>
            </a:r>
            <a:endParaRPr lang="en-US" altLang="zh-TW" sz="2400" dirty="0"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33" name="Google Shape;133;p7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/>
              <a:t>7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DDCB233-0D4B-4DC1-93EB-E64507D172F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7205207" y="4978429"/>
            <a:ext cx="2133600" cy="273844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 smtClean="0"/>
              <a:t>8</a:t>
            </a:fld>
            <a:endParaRPr lang="zh-TW" altLang="en-US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90AD53DC-29BB-45F7-A98C-FDF88B64FE22}"/>
              </a:ext>
            </a:extLst>
          </p:cNvPr>
          <p:cNvSpPr txBox="1"/>
          <p:nvPr/>
        </p:nvSpPr>
        <p:spPr>
          <a:xfrm>
            <a:off x="188259" y="665885"/>
            <a:ext cx="3046719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zh-TW" altLang="en-US" b="0" i="0" u="none" strike="noStrike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注意事項：</a:t>
            </a:r>
            <a:endParaRPr lang="zh-TW" altLang="en-US" b="0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zh-TW" altLang="en-US" b="0" i="0" u="none" strike="noStrike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本申請表完成請與</a:t>
            </a:r>
            <a:r>
              <a:rPr lang="zh-TW" altLang="en-US" b="0" i="0" u="sng" strike="noStrike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執行計畫簡報</a:t>
            </a:r>
            <a:r>
              <a:rPr lang="zh-TW" altLang="en-US" b="0" i="0" u="none" strike="noStrike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一起郵寄至</a:t>
            </a:r>
            <a:r>
              <a:rPr lang="en-US" altLang="zh-TW" b="1" i="0" u="none" strike="noStrike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ame.nsysu@gmail.com</a:t>
            </a:r>
            <a:r>
              <a:rPr lang="zh-TW" altLang="en-US" b="0" i="0" u="none" strike="noStrike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，主旨註明「藝企公益媒合計畫＿團隊名稱／個人姓名」。如有其他說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明</a:t>
            </a:r>
            <a:r>
              <a:rPr lang="zh-TW" altLang="en-US" b="0" i="0" u="none" strike="noStrike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資料可以雲端資料形式進行補充，並提供雲端連結。</a:t>
            </a:r>
            <a:endParaRPr lang="en-US" altLang="zh-TW" b="0" i="0" u="none" strike="noStrike" dirty="0">
              <a:solidFill>
                <a:srgbClr val="00000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zh-TW" altLang="en-US" b="0" i="0" u="none" strike="noStrike" dirty="0">
              <a:solidFill>
                <a:srgbClr val="00000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zh-TW" altLang="en-US" b="0" i="0" u="none" strike="noStrike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申請本計畫代表同意本單位將徵選資料交與合作單位、評審以及本活動相關事宜做使用，不做內容公開與其他商業用途使用。</a:t>
            </a:r>
            <a:endParaRPr lang="en-US" altLang="zh-TW" b="0" i="0" u="none" strike="noStrike" dirty="0">
              <a:solidFill>
                <a:srgbClr val="00000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zh-TW" altLang="en-US" b="0" i="0" u="none" strike="noStrike" dirty="0">
              <a:solidFill>
                <a:srgbClr val="00000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zh-TW" altLang="en-US" b="0" i="0" u="none" strike="noStrike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如有任何問題請聯繫本專案聯絡人王小姐     </a:t>
            </a:r>
            <a:endParaRPr lang="en-US" altLang="zh-TW" b="0" i="0" u="none" strike="noStrike" dirty="0">
              <a:solidFill>
                <a:srgbClr val="00000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</a:pPr>
            <a:r>
              <a:rPr lang="zh-TW" altLang="en-US" b="0" i="0" u="none" strike="noStrike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聯絡電話：</a:t>
            </a:r>
            <a:r>
              <a:rPr lang="en-US" altLang="zh-TW" b="0" i="0" u="none" strike="noStrike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0917-252-780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</a:pPr>
            <a:r>
              <a:rPr lang="zh-TW" altLang="en-US" b="0" i="0" u="none" strike="noStrike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信箱：</a:t>
            </a:r>
            <a:r>
              <a:rPr lang="en-US" altLang="zh-TW" b="0" i="0" u="none" strike="noStrike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ame.nsysu@gmail.com</a:t>
            </a:r>
            <a:endParaRPr lang="en-US" altLang="zh-TW" b="0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br>
              <a:rPr lang="en-US" altLang="zh-TW" dirty="0"/>
            </a:br>
            <a:endParaRPr lang="zh-TW" altLang="en-US" dirty="0"/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01EAB1E2-85A2-468B-B0E8-E335EC57A9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1764400"/>
              </p:ext>
            </p:extLst>
          </p:nvPr>
        </p:nvGraphicFramePr>
        <p:xfrm>
          <a:off x="3320716" y="775987"/>
          <a:ext cx="5635025" cy="4036648"/>
        </p:xfrm>
        <a:graphic>
          <a:graphicData uri="http://schemas.openxmlformats.org/drawingml/2006/table">
            <a:tbl>
              <a:tblPr/>
              <a:tblGrid>
                <a:gridCol w="1060453">
                  <a:extLst>
                    <a:ext uri="{9D8B030D-6E8A-4147-A177-3AD203B41FA5}">
                      <a16:colId xmlns:a16="http://schemas.microsoft.com/office/drawing/2014/main" val="2218576814"/>
                    </a:ext>
                  </a:extLst>
                </a:gridCol>
                <a:gridCol w="1670715">
                  <a:extLst>
                    <a:ext uri="{9D8B030D-6E8A-4147-A177-3AD203B41FA5}">
                      <a16:colId xmlns:a16="http://schemas.microsoft.com/office/drawing/2014/main" val="2692490290"/>
                    </a:ext>
                  </a:extLst>
                </a:gridCol>
                <a:gridCol w="1058779">
                  <a:extLst>
                    <a:ext uri="{9D8B030D-6E8A-4147-A177-3AD203B41FA5}">
                      <a16:colId xmlns:a16="http://schemas.microsoft.com/office/drawing/2014/main" val="1884107551"/>
                    </a:ext>
                  </a:extLst>
                </a:gridCol>
                <a:gridCol w="1845078">
                  <a:extLst>
                    <a:ext uri="{9D8B030D-6E8A-4147-A177-3AD203B41FA5}">
                      <a16:colId xmlns:a16="http://schemas.microsoft.com/office/drawing/2014/main" val="593566317"/>
                    </a:ext>
                  </a:extLst>
                </a:gridCol>
              </a:tblGrid>
              <a:tr h="684336">
                <a:tc gridSpan="4">
                  <a:txBody>
                    <a:bodyPr/>
                    <a:lstStyle/>
                    <a:p>
                      <a:pPr algn="just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計劃名稱：</a:t>
                      </a:r>
                      <a:endParaRPr lang="zh-TW" altLang="en-US" sz="14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5253" marR="65253" marT="43502" marB="4350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4491618"/>
                  </a:ext>
                </a:extLst>
              </a:tr>
              <a:tr h="747548">
                <a:tc>
                  <a:txBody>
                    <a:bodyPr/>
                    <a:lstStyle/>
                    <a:p>
                      <a:pPr algn="just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團隊名稱</a:t>
                      </a:r>
                      <a:endParaRPr lang="zh-TW" altLang="en-US" sz="14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5253" marR="65253" marT="43502" marB="4350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fontAlgn="ctr"/>
                      <a:br>
                        <a:rPr lang="zh-TW" altLang="en-US" sz="1300" dirty="0">
                          <a:effectLst/>
                        </a:rPr>
                      </a:br>
                      <a:endParaRPr lang="zh-TW" altLang="en-US" sz="1300" dirty="0">
                        <a:effectLst/>
                      </a:endParaRPr>
                    </a:p>
                  </a:txBody>
                  <a:tcPr marL="65253" marR="65253" marT="43502" marB="4350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4378456"/>
                  </a:ext>
                </a:extLst>
              </a:tr>
              <a:tr h="747548">
                <a:tc>
                  <a:txBody>
                    <a:bodyPr/>
                    <a:lstStyle/>
                    <a:p>
                      <a:pPr algn="just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團隊聯絡人</a:t>
                      </a:r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5253" marR="65253" marT="43502" marB="4350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先生</a:t>
                      </a:r>
                      <a:endParaRPr lang="zh-TW" altLang="en-US" sz="1300" dirty="0">
                        <a:effectLst/>
                      </a:endParaRPr>
                    </a:p>
                    <a:p>
                      <a:pPr algn="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小姐</a:t>
                      </a:r>
                      <a:endParaRPr lang="zh-TW" altLang="en-US" sz="1300" dirty="0">
                        <a:effectLst/>
                      </a:endParaRPr>
                    </a:p>
                  </a:txBody>
                  <a:tcPr marL="65253" marR="65253" marT="43502" marB="4350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執行人數</a:t>
                      </a:r>
                      <a:endParaRPr lang="zh-TW" altLang="en-US" sz="1400">
                        <a:effectLst/>
                      </a:endParaRPr>
                    </a:p>
                  </a:txBody>
                  <a:tcPr marL="65253" marR="65253" marT="43502" marB="4350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br>
                        <a:rPr lang="zh-TW" altLang="en-US" sz="1300">
                          <a:effectLst/>
                        </a:rPr>
                      </a:br>
                      <a:endParaRPr lang="zh-TW" altLang="en-US" sz="1300">
                        <a:effectLst/>
                      </a:endParaRPr>
                    </a:p>
                  </a:txBody>
                  <a:tcPr marL="65253" marR="65253" marT="43502" marB="4350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1440366"/>
                  </a:ext>
                </a:extLst>
              </a:tr>
              <a:tr h="747548">
                <a:tc>
                  <a:txBody>
                    <a:bodyPr/>
                    <a:lstStyle/>
                    <a:p>
                      <a:pPr algn="just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聯絡電話</a:t>
                      </a:r>
                      <a:endParaRPr lang="zh-TW" altLang="en-US" sz="14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5253" marR="65253" marT="43502" marB="4350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br>
                        <a:rPr lang="zh-TW" altLang="en-US" sz="1300" dirty="0">
                          <a:effectLst/>
                        </a:rPr>
                      </a:br>
                      <a:endParaRPr lang="zh-TW" altLang="en-US" sz="1300" dirty="0">
                        <a:effectLst/>
                      </a:endParaRPr>
                    </a:p>
                  </a:txBody>
                  <a:tcPr marL="65253" marR="65253" marT="43502" marB="4350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電子信箱</a:t>
                      </a:r>
                      <a:endParaRPr lang="zh-TW" altLang="en-US" sz="1400" dirty="0">
                        <a:effectLst/>
                      </a:endParaRPr>
                    </a:p>
                  </a:txBody>
                  <a:tcPr marL="65253" marR="65253" marT="43502" marB="4350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br>
                        <a:rPr lang="zh-TW" altLang="en-US" sz="1300" dirty="0">
                          <a:effectLst/>
                        </a:rPr>
                      </a:br>
                      <a:endParaRPr lang="zh-TW" altLang="en-US" sz="1300" dirty="0">
                        <a:effectLst/>
                      </a:endParaRPr>
                    </a:p>
                  </a:txBody>
                  <a:tcPr marL="65253" marR="65253" marT="43502" marB="4350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7901839"/>
                  </a:ext>
                </a:extLst>
              </a:tr>
              <a:tr h="1109668">
                <a:tc>
                  <a:txBody>
                    <a:bodyPr/>
                    <a:lstStyle/>
                    <a:p>
                      <a:pPr algn="just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通訊地址</a:t>
                      </a:r>
                      <a:endParaRPr lang="zh-TW" altLang="en-US" sz="14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5253" marR="65253" marT="43502" marB="4350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郵遞區號□□□</a:t>
                      </a:r>
                      <a:endParaRPr lang="zh-TW" altLang="en-US" sz="1300" dirty="0">
                        <a:effectLst/>
                      </a:endParaRPr>
                    </a:p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               縣             </a:t>
                      </a:r>
                      <a:r>
                        <a:rPr lang="zh-TW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PMingLiu" panose="02020500000000000000" pitchFamily="18" charset="-120"/>
                          <a:ea typeface="PMingLiu" panose="02020500000000000000" pitchFamily="18" charset="-120"/>
                        </a:rPr>
                        <a:t>鄉</a:t>
                      </a:r>
                      <a:r>
                        <a:rPr lang="zh-TW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鎮           路</a:t>
                      </a:r>
                      <a:endParaRPr lang="zh-TW" altLang="en-US" sz="1300" dirty="0">
                        <a:effectLst/>
                      </a:endParaRPr>
                    </a:p>
                    <a:p>
                      <a:pPr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               市             市區           街    </a:t>
                      </a:r>
                      <a:r>
                        <a:rPr lang="zh-TW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     </a:t>
                      </a:r>
                      <a:r>
                        <a:rPr lang="zh-TW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段   </a:t>
                      </a:r>
                      <a:r>
                        <a:rPr lang="zh-TW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     </a:t>
                      </a:r>
                      <a:r>
                        <a:rPr lang="zh-TW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巷   </a:t>
                      </a:r>
                      <a:r>
                        <a:rPr lang="zh-TW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zh-TW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     弄    </a:t>
                      </a:r>
                      <a:r>
                        <a:rPr lang="zh-TW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    </a:t>
                      </a:r>
                      <a:r>
                        <a:rPr lang="zh-TW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號         樓之</a:t>
                      </a:r>
                      <a:endParaRPr lang="zh-TW" altLang="en-US" sz="1300" dirty="0">
                        <a:effectLst/>
                      </a:endParaRPr>
                    </a:p>
                  </a:txBody>
                  <a:tcPr marL="65253" marR="65253" marT="43502" marB="4350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3689090"/>
                  </a:ext>
                </a:extLst>
              </a:tr>
            </a:tbl>
          </a:graphicData>
        </a:graphic>
      </p:graphicFrame>
      <p:sp>
        <p:nvSpPr>
          <p:cNvPr id="7" name="Rectangle 1">
            <a:extLst>
              <a:ext uri="{FF2B5EF4-FFF2-40B4-BE49-F238E27FC236}">
                <a16:creationId xmlns:a16="http://schemas.microsoft.com/office/drawing/2014/main" id="{EAFA3972-15C5-43B0-A4EA-4A1A3B493C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5172" y="87741"/>
            <a:ext cx="4646111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1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Yu Gothic" panose="020B0400000000000000" pitchFamily="34" charset="-128"/>
                <a:ea typeface="Yu Gothic" panose="020B0400000000000000" pitchFamily="34" charset="-128"/>
              </a:rPr>
              <a:t>「藝企公益」媒合計畫 </a:t>
            </a:r>
            <a:r>
              <a:rPr lang="zh-TW" altLang="en-US" sz="1800" b="1" dirty="0">
                <a:latin typeface="Yu Gothic" panose="020B0400000000000000" pitchFamily="34" charset="-128"/>
                <a:ea typeface="Yu Gothic" panose="020B0400000000000000" pitchFamily="34" charset="-128"/>
              </a:rPr>
              <a:t>報名團隊基本資料表</a:t>
            </a: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Yu Gothic" panose="020B0400000000000000" pitchFamily="34" charset="-128"/>
                <a:ea typeface="Yu Gothic" panose="020B0400000000000000" pitchFamily="34" charset="-128"/>
              </a:rPr>
              <a:t>申請日期：110年       月       日</a:t>
            </a:r>
            <a:endParaRPr kumimoji="0" lang="zh-TW" altLang="zh-TW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418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500</Words>
  <Application>Microsoft Office PowerPoint</Application>
  <PresentationFormat>如螢幕大小 (16:9)</PresentationFormat>
  <Paragraphs>74</Paragraphs>
  <Slides>8</Slides>
  <Notes>7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7" baseType="lpstr">
      <vt:lpstr>Yu Gothic</vt:lpstr>
      <vt:lpstr>Microsoft JhengHei</vt:lpstr>
      <vt:lpstr>Microsoft JhengHei</vt:lpstr>
      <vt:lpstr>PMingLiu</vt:lpstr>
      <vt:lpstr>DFKai-SB</vt:lpstr>
      <vt:lpstr>Arial</vt:lpstr>
      <vt:lpstr>Calibri</vt:lpstr>
      <vt:lpstr>Wingdings</vt:lpstr>
      <vt:lpstr>Office 佈景主題</vt:lpstr>
      <vt:lpstr>「藝企公益 」 藝術與公益結合獎勵媒合計畫 執行計畫簡報</vt:lpstr>
      <vt:lpstr>目錄</vt:lpstr>
      <vt:lpstr>1. 團隊/個人簡介</vt:lpstr>
      <vt:lpstr>2. 目標受眾</vt:lpstr>
      <vt:lpstr>3. 計畫說明</vt:lpstr>
      <vt:lpstr>預期效益</vt:lpstr>
      <vt:lpstr>預算規劃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藝企公益 執行計畫簡報</dc:title>
  <dc:creator>user</dc:creator>
  <cp:lastModifiedBy>榆芮 林</cp:lastModifiedBy>
  <cp:revision>12</cp:revision>
  <dcterms:created xsi:type="dcterms:W3CDTF">2021-02-25T10:09:35Z</dcterms:created>
  <dcterms:modified xsi:type="dcterms:W3CDTF">2021-09-17T14:58:09Z</dcterms:modified>
</cp:coreProperties>
</file>